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wav" ContentType="audio/wav"/>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dia/audio1.bin" ContentType="audio/unknown"/>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9"/>
  </p:notesMasterIdLst>
  <p:handoutMasterIdLst>
    <p:handoutMasterId r:id="rId10"/>
  </p:handoutMasterIdLst>
  <p:sldIdLst>
    <p:sldId id="404" r:id="rId5"/>
    <p:sldId id="405" r:id="rId6"/>
    <p:sldId id="406" r:id="rId7"/>
    <p:sldId id="407"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yYwcmX8TID+BWoalpLILiA==" hashData="tkbrezEWo3GzhJmh7sg1lwzVN3k="/>
  <p:extLst>
    <p:ext uri="{521415D9-36F7-43E2-AB2F-B90AF26B5E84}">
      <p14:sectionLst xmlns:p14="http://schemas.microsoft.com/office/powerpoint/2010/main">
        <p14:section name="Default Section" id="{0472D6FD-30CD-4A22-8E63-F7F105D0B4AF}">
          <p14:sldIdLst/>
        </p14:section>
        <p14:section name="Untitled Section" id="{D4F66CBC-88D0-469B-AEF4-06DF25BB4B4D}">
          <p14:sldIdLst>
            <p14:sldId id="404"/>
            <p14:sldId id="405"/>
            <p14:sldId id="406"/>
            <p14:sldId id="407"/>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BF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991" autoAdjust="0"/>
  </p:normalViewPr>
  <p:slideViewPr>
    <p:cSldViewPr>
      <p:cViewPr varScale="1">
        <p:scale>
          <a:sx n="115" d="100"/>
          <a:sy n="115" d="100"/>
        </p:scale>
        <p:origin x="-2264"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2" tIns="46586" rIns="93172" bIns="46586" rtlCol="0"/>
          <a:lstStyle>
            <a:lvl1pPr algn="r">
              <a:defRPr sz="1300"/>
            </a:lvl1pPr>
          </a:lstStyle>
          <a:p>
            <a:fld id="{7FD6BE04-F826-450E-8C4C-2892DF8A3604}" type="datetimeFigureOut">
              <a:rPr lang="en-US" smtClean="0"/>
              <a:pPr/>
              <a:t>10/15/12</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2" tIns="46586" rIns="93172" bIns="46586" rtlCol="0" anchor="b"/>
          <a:lstStyle>
            <a:lvl1pPr algn="r">
              <a:defRPr sz="1300"/>
            </a:lvl1pPr>
          </a:lstStyle>
          <a:p>
            <a:fld id="{62A69DE2-7328-4B58-ADA8-D0DFCAF2793D}" type="slidenum">
              <a:rPr lang="en-US" smtClean="0"/>
              <a:pPr/>
              <a:t>‹#›</a:t>
            </a:fld>
            <a:endParaRPr lang="en-US" dirty="0"/>
          </a:p>
        </p:txBody>
      </p:sp>
    </p:spTree>
    <p:extLst>
      <p:ext uri="{BB962C8B-B14F-4D97-AF65-F5344CB8AC3E}">
        <p14:creationId xmlns:p14="http://schemas.microsoft.com/office/powerpoint/2010/main" val="39630688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2" tIns="46586" rIns="93172" bIns="46586" rtlCol="0"/>
          <a:lstStyle>
            <a:lvl1pPr algn="r">
              <a:defRPr sz="1300"/>
            </a:lvl1pPr>
          </a:lstStyle>
          <a:p>
            <a:fld id="{E47447A6-E904-43D5-A20F-9FAF0B295BB0}" type="datetimeFigureOut">
              <a:rPr lang="en-US" smtClean="0"/>
              <a:pPr/>
              <a:t>10/15/12</a:t>
            </a:fld>
            <a:endParaRPr lang="en-US" dirty="0"/>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72" tIns="46586" rIns="93172" bIns="46586"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2" tIns="46586" rIns="93172" bIns="4658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6" rIns="93172" bIns="46586" rtlCol="0" anchor="b"/>
          <a:lstStyle>
            <a:lvl1pPr algn="r">
              <a:defRPr sz="1300"/>
            </a:lvl1pPr>
          </a:lstStyle>
          <a:p>
            <a:fld id="{163C26B7-D274-439B-A70B-ADCA70DDDCAE}" type="slidenum">
              <a:rPr lang="en-US" smtClean="0"/>
              <a:pPr/>
              <a:t>‹#›</a:t>
            </a:fld>
            <a:endParaRPr lang="en-US" dirty="0"/>
          </a:p>
        </p:txBody>
      </p:sp>
    </p:spTree>
    <p:extLst>
      <p:ext uri="{BB962C8B-B14F-4D97-AF65-F5344CB8AC3E}">
        <p14:creationId xmlns:p14="http://schemas.microsoft.com/office/powerpoint/2010/main" val="1776873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F97F8339-DAAA-4937-A214-5B617B3F136E}" type="slidenum">
              <a:rPr lang="en-US" smtClean="0">
                <a:solidFill>
                  <a:prstClr val="black"/>
                </a:solidFill>
              </a:rPr>
              <a:pPr/>
              <a:t>1</a:t>
            </a:fld>
            <a:endParaRPr lang="en-US" dirty="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smtClean="0">
                <a:solidFill>
                  <a:schemeClr val="tx1"/>
                </a:solidFill>
                <a:effectLst/>
                <a:latin typeface="+mn-lt"/>
                <a:ea typeface="+mn-ea"/>
                <a:cs typeface="+mn-cs"/>
              </a:rPr>
              <a:t>Occupational therapist assistants and aides</a:t>
            </a:r>
            <a:r>
              <a:rPr lang="en-US" sz="1200" kern="1200" dirty="0" smtClean="0">
                <a:solidFill>
                  <a:schemeClr val="tx1"/>
                </a:solidFill>
                <a:effectLst/>
                <a:latin typeface="+mn-lt"/>
                <a:ea typeface="+mn-ea"/>
                <a:cs typeface="+mn-cs"/>
              </a:rPr>
              <a:t> work under the supervision of occupational therapists to provide rehabilitative services to persons with mental, physical, emotional, or developmental impairments. The ultimate goal is to improve clients' quality of life and ability to perform daily activities.</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Occupational therapist assistants</a:t>
            </a:r>
            <a:r>
              <a:rPr lang="en-US" sz="1200" kern="1200" dirty="0" smtClean="0">
                <a:solidFill>
                  <a:schemeClr val="tx1"/>
                </a:solidFill>
                <a:effectLst/>
                <a:latin typeface="+mn-lt"/>
                <a:ea typeface="+mn-ea"/>
                <a:cs typeface="+mn-cs"/>
              </a:rPr>
              <a:t> help clients with rehabilitative activities and exercises outlined in a treatment plan developed in collaboration with an occupational therapist. Activities range from teaching the proper method of moving from a bed into a wheelchair to the best way to stretch and limber the muscles of the hand. Assistants monitor an individual's activities to make sure that they are performed correctly and to provide encouragement. They also record their client's progress for the occupational therapist. If the treatment is not having the intended effect, or the client is not improving as expected, the therapist may alter the treatment program in hopes of obtaining better results. In addition, occupational therapist assistants document the billing of the client's health insurance provider.</a:t>
            </a:r>
          </a:p>
          <a:p>
            <a:endParaRPr lang="en-US" dirty="0"/>
          </a:p>
        </p:txBody>
      </p:sp>
      <p:sp>
        <p:nvSpPr>
          <p:cNvPr id="4" name="Slide Number Placeholder 3"/>
          <p:cNvSpPr>
            <a:spLocks noGrp="1"/>
          </p:cNvSpPr>
          <p:nvPr>
            <p:ph type="sldNum" sz="quarter" idx="10"/>
          </p:nvPr>
        </p:nvSpPr>
        <p:spPr/>
        <p:txBody>
          <a:bodyPr/>
          <a:lstStyle/>
          <a:p>
            <a:fld id="{163C26B7-D274-439B-A70B-ADCA70DDDCAE}" type="slidenum">
              <a:rPr lang="en-US" smtClean="0"/>
              <a:pPr/>
              <a:t>2</a:t>
            </a:fld>
            <a:endParaRPr lang="en-US" dirty="0"/>
          </a:p>
        </p:txBody>
      </p:sp>
    </p:spTree>
    <p:extLst>
      <p:ext uri="{BB962C8B-B14F-4D97-AF65-F5344CB8AC3E}">
        <p14:creationId xmlns:p14="http://schemas.microsoft.com/office/powerpoint/2010/main" val="34049951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3C26B7-D274-439B-A70B-ADCA70DDDCAE}" type="slidenum">
              <a:rPr lang="en-US" smtClean="0"/>
              <a:pPr/>
              <a:t>3</a:t>
            </a:fld>
            <a:endParaRPr lang="en-US" dirty="0"/>
          </a:p>
        </p:txBody>
      </p:sp>
    </p:spTree>
    <p:extLst>
      <p:ext uri="{BB962C8B-B14F-4D97-AF65-F5344CB8AC3E}">
        <p14:creationId xmlns:p14="http://schemas.microsoft.com/office/powerpoint/2010/main" val="4721960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D54FB4BB-CB43-48C1-A713-31B5790E98C1}" type="datetimeFigureOut">
              <a:rPr lang="en-US" smtClean="0"/>
              <a:pPr/>
              <a:t>10/15/12</a:t>
            </a:fld>
            <a:endParaRPr lang="en-US" dirty="0"/>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54FB4BB-CB43-48C1-A713-31B5790E98C1}" type="datetimeFigureOut">
              <a:rPr lang="en-US" smtClean="0"/>
              <a:pPr/>
              <a:t>10/15/12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8129016" y="5734050"/>
            <a:ext cx="609600" cy="521208"/>
          </a:xfrm>
          <a:prstGeom prst="rect">
            <a:avLst/>
          </a:prstGeom>
        </p:spPr>
        <p:txBody>
          <a:bodyPr/>
          <a:lstStyle/>
          <a:p>
            <a:fld id="{57454E89-8D9D-4447-A417-778D1381043E}" type="slidenum">
              <a:rPr lang="en-US" smtClean="0"/>
              <a:pPr/>
              <a:t>‹#›</a:t>
            </a:fld>
            <a:endParaRPr lang="en-US" dirty="0"/>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54FB4BB-CB43-48C1-A713-31B5790E98C1}" type="datetimeFigureOut">
              <a:rPr lang="en-US" smtClean="0"/>
              <a:pPr/>
              <a:t>10/15/12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8129016" y="5734050"/>
            <a:ext cx="609600" cy="521208"/>
          </a:xfrm>
          <a:prstGeom prst="rect">
            <a:avLst/>
          </a:prstGeom>
        </p:spPr>
        <p:txBody>
          <a:bodyPr/>
          <a:lstStyle/>
          <a:p>
            <a:fld id="{57454E89-8D9D-4447-A417-778D1381043E}" type="slidenum">
              <a:rPr lang="en-US" smtClean="0"/>
              <a:pPr/>
              <a:t>‹#›</a:t>
            </a:fld>
            <a:endParaRPr lang="en-US" dirty="0"/>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Slide Number Placeholder 6"/>
          <p:cNvSpPr>
            <a:spLocks noGrp="1" noChangeArrowheads="1"/>
          </p:cNvSpPr>
          <p:nvPr>
            <p:ph type="sldNum" sz="quarter" idx="12"/>
          </p:nvPr>
        </p:nvSpPr>
        <p:spPr>
          <a:xfrm>
            <a:off x="8129016" y="5734050"/>
            <a:ext cx="609600" cy="521208"/>
          </a:xfrm>
          <a:prstGeom prst="rect">
            <a:avLst/>
          </a:prstGeom>
          <a:ln/>
        </p:spPr>
        <p:txBody>
          <a:bodyPr/>
          <a:lstStyle>
            <a:lvl1pPr>
              <a:defRPr/>
            </a:lvl1pPr>
          </a:lstStyle>
          <a:p>
            <a:pPr>
              <a:defRPr/>
            </a:pPr>
            <a:fld id="{5FE73FAA-5376-43FD-AE5C-0A397E68D5FD}" type="slidenum">
              <a:rPr lang="en-US"/>
              <a:pPr>
                <a:defRPr/>
              </a:pPr>
              <a:t>‹#›</a:t>
            </a:fld>
            <a:endParaRPr lang="en-US" dirty="0"/>
          </a:p>
        </p:txBody>
      </p:sp>
    </p:spTree>
    <p:extLst>
      <p:ext uri="{BB962C8B-B14F-4D97-AF65-F5344CB8AC3E}">
        <p14:creationId xmlns:p14="http://schemas.microsoft.com/office/powerpoint/2010/main" val="3746025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D54FB4BB-CB43-48C1-A713-31B5790E98C1}" type="datetimeFigureOut">
              <a:rPr lang="en-US" smtClean="0"/>
              <a:pPr/>
              <a:t>10/15/12</a:t>
            </a:fld>
            <a:endParaRPr lang="en-US" dirty="0"/>
          </a:p>
        </p:txBody>
      </p:sp>
      <p:sp>
        <p:nvSpPr>
          <p:cNvPr id="9" name="Slide Number Placeholder 8"/>
          <p:cNvSpPr>
            <a:spLocks noGrp="1"/>
          </p:cNvSpPr>
          <p:nvPr>
            <p:ph type="sldNum" sz="quarter" idx="15"/>
          </p:nvPr>
        </p:nvSpPr>
        <p:spPr>
          <a:xfrm>
            <a:off x="8129016" y="5734050"/>
            <a:ext cx="609600" cy="521208"/>
          </a:xfrm>
          <a:prstGeom prst="rect">
            <a:avLst/>
          </a:prstGeom>
        </p:spPr>
        <p:txBody>
          <a:bodyPr rtlCol="0"/>
          <a:lstStyle/>
          <a:p>
            <a:fld id="{57454E89-8D9D-4447-A417-778D1381043E}" type="slidenum">
              <a:rPr lang="en-US" smtClean="0"/>
              <a:pPr/>
              <a:t>‹#›</a:t>
            </a:fld>
            <a:endParaRPr lang="en-US" dirty="0"/>
          </a:p>
        </p:txBody>
      </p:sp>
      <p:sp>
        <p:nvSpPr>
          <p:cNvPr id="10" name="Footer Placeholder 9"/>
          <p:cNvSpPr>
            <a:spLocks noGrp="1"/>
          </p:cNvSpPr>
          <p:nvPr>
            <p:ph type="ftr" sz="quarter" idx="16"/>
          </p:nvPr>
        </p:nvSpPr>
        <p:spPr/>
        <p:txBody>
          <a:bodyPr rtlCol="0"/>
          <a:lstStyle/>
          <a:p>
            <a:endParaRPr lang="en-US" dirty="0"/>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54FB4BB-CB43-48C1-A713-31B5790E98C1}" type="datetimeFigureOut">
              <a:rPr lang="en-US" smtClean="0"/>
              <a:pPr/>
              <a:t>10/15/12</a:t>
            </a:fld>
            <a:endParaRPr lang="en-US" dirty="0"/>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dirty="0"/>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Slide Number Placeholder 5"/>
          <p:cNvSpPr>
            <a:spLocks noGrp="1"/>
          </p:cNvSpPr>
          <p:nvPr>
            <p:ph type="sldNum" sz="quarter" idx="12"/>
          </p:nvPr>
        </p:nvSpPr>
        <p:spPr bwMode="auto">
          <a:xfrm>
            <a:off x="1340616" y="4928702"/>
            <a:ext cx="609600" cy="517524"/>
          </a:xfrm>
          <a:prstGeom prst="rect">
            <a:avLst/>
          </a:prstGeom>
        </p:spPr>
        <p:txBody>
          <a:bodyPr/>
          <a:lstStyle/>
          <a:p>
            <a:fld id="{57454E89-8D9D-4447-A417-778D1381043E}"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54FB4BB-CB43-48C1-A713-31B5790E98C1}" type="datetimeFigureOut">
              <a:rPr lang="en-US" smtClean="0"/>
              <a:pPr/>
              <a:t>10/15/12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129016" y="5734050"/>
            <a:ext cx="609600" cy="521208"/>
          </a:xfrm>
          <a:prstGeom prst="rect">
            <a:avLst/>
          </a:prstGeom>
        </p:spPr>
        <p:txBody>
          <a:bodyPr/>
          <a:lstStyle/>
          <a:p>
            <a:fld id="{57454E89-8D9D-4447-A417-778D1381043E}" type="slidenum">
              <a:rPr lang="en-US" smtClean="0"/>
              <a:pPr/>
              <a:t>‹#›</a:t>
            </a:fld>
            <a:endParaRPr lang="en-US" dirty="0"/>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D54FB4BB-CB43-48C1-A713-31B5790E98C1}" type="datetimeFigureOut">
              <a:rPr lang="en-US" smtClean="0"/>
              <a:pPr/>
              <a:t>10/15/12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a:xfrm>
            <a:off x="8129016" y="5734050"/>
            <a:ext cx="609600" cy="521208"/>
          </a:xfrm>
          <a:prstGeom prst="rect">
            <a:avLst/>
          </a:prstGeom>
        </p:spPr>
        <p:txBody>
          <a:bodyPr/>
          <a:lstStyle/>
          <a:p>
            <a:fld id="{57454E89-8D9D-4447-A417-778D1381043E}" type="slidenum">
              <a:rPr lang="en-US" smtClean="0"/>
              <a:pPr/>
              <a:t>‹#›</a:t>
            </a:fld>
            <a:endParaRPr lang="en-US" dirty="0"/>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D54FB4BB-CB43-48C1-A713-31B5790E98C1}" type="datetimeFigureOut">
              <a:rPr lang="en-US" smtClean="0"/>
              <a:pPr/>
              <a:t>10/15/12</a:t>
            </a:fld>
            <a:endParaRPr lang="en-US" dirty="0"/>
          </a:p>
        </p:txBody>
      </p:sp>
      <p:sp>
        <p:nvSpPr>
          <p:cNvPr id="7" name="Slide Number Placeholder 6"/>
          <p:cNvSpPr>
            <a:spLocks noGrp="1"/>
          </p:cNvSpPr>
          <p:nvPr>
            <p:ph type="sldNum" sz="quarter" idx="11"/>
          </p:nvPr>
        </p:nvSpPr>
        <p:spPr>
          <a:xfrm>
            <a:off x="8129016" y="5734050"/>
            <a:ext cx="609600" cy="521208"/>
          </a:xfrm>
          <a:prstGeom prst="rect">
            <a:avLst/>
          </a:prstGeom>
        </p:spPr>
        <p:txBody>
          <a:bodyPr rtlCol="0"/>
          <a:lstStyle/>
          <a:p>
            <a:fld id="{57454E89-8D9D-4447-A417-778D1381043E}" type="slidenum">
              <a:rPr lang="en-US" smtClean="0"/>
              <a:pPr/>
              <a:t>‹#›</a:t>
            </a:fld>
            <a:endParaRPr lang="en-US" dirty="0"/>
          </a:p>
        </p:txBody>
      </p:sp>
      <p:sp>
        <p:nvSpPr>
          <p:cNvPr id="8" name="Footer Placeholder 7"/>
          <p:cNvSpPr>
            <a:spLocks noGrp="1"/>
          </p:cNvSpPr>
          <p:nvPr>
            <p:ph type="ftr" sz="quarter" idx="12"/>
          </p:nvPr>
        </p:nvSpPr>
        <p:spPr/>
        <p:txBody>
          <a:bodyPr rtlCol="0"/>
          <a:lstStyle/>
          <a:p>
            <a:endParaRPr lang="en-US" dirty="0"/>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4FB4BB-CB43-48C1-A713-31B5790E98C1}" type="datetimeFigureOut">
              <a:rPr lang="en-US" smtClean="0"/>
              <a:pPr/>
              <a:t>10/15/12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8129016" y="5734050"/>
            <a:ext cx="609600" cy="521208"/>
          </a:xfrm>
          <a:prstGeom prst="rect">
            <a:avLst/>
          </a:prstGeom>
        </p:spPr>
        <p:txBody>
          <a:bodyPr/>
          <a:lstStyle/>
          <a:p>
            <a:fld id="{57454E89-8D9D-4447-A417-778D1381043E}" type="slidenum">
              <a:rPr lang="en-US" smtClean="0"/>
              <a:pPr/>
              <a:t>‹#›</a:t>
            </a:fld>
            <a:endParaRPr lang="en-US" dirty="0"/>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D54FB4BB-CB43-48C1-A713-31B5790E98C1}" type="datetimeFigureOut">
              <a:rPr lang="en-US" smtClean="0"/>
              <a:pPr/>
              <a:t>10/15/12</a:t>
            </a:fld>
            <a:endParaRPr lang="en-US" dirty="0"/>
          </a:p>
        </p:txBody>
      </p:sp>
      <p:sp>
        <p:nvSpPr>
          <p:cNvPr id="22" name="Slide Number Placeholder 21"/>
          <p:cNvSpPr>
            <a:spLocks noGrp="1"/>
          </p:cNvSpPr>
          <p:nvPr>
            <p:ph type="sldNum" sz="quarter" idx="15"/>
          </p:nvPr>
        </p:nvSpPr>
        <p:spPr>
          <a:xfrm>
            <a:off x="8129016" y="5734050"/>
            <a:ext cx="609600" cy="521208"/>
          </a:xfrm>
          <a:prstGeom prst="rect">
            <a:avLst/>
          </a:prstGeom>
        </p:spPr>
        <p:txBody>
          <a:bodyPr rtlCol="0"/>
          <a:lstStyle/>
          <a:p>
            <a:fld id="{57454E89-8D9D-4447-A417-778D1381043E}" type="slidenum">
              <a:rPr lang="en-US" smtClean="0"/>
              <a:pPr/>
              <a:t>‹#›</a:t>
            </a:fld>
            <a:endParaRPr lang="en-US" dirty="0"/>
          </a:p>
        </p:txBody>
      </p:sp>
      <p:sp>
        <p:nvSpPr>
          <p:cNvPr id="23" name="Footer Placeholder 22"/>
          <p:cNvSpPr>
            <a:spLocks noGrp="1"/>
          </p:cNvSpPr>
          <p:nvPr>
            <p:ph type="ftr" sz="quarter" idx="16"/>
          </p:nvPr>
        </p:nvSpPr>
        <p:spPr/>
        <p:txBody>
          <a:bodyPr rtlCol="0"/>
          <a:lstStyle/>
          <a:p>
            <a:endParaRPr lang="en-US" dirty="0"/>
          </a:p>
        </p:txBody>
      </p:sp>
    </p:spTree>
  </p:cSld>
  <p:clrMapOvr>
    <a:overrideClrMapping bg1="lt1" tx1="dk1" bg2="lt2" tx2="dk2" accent1="accent1" accent2="accent2" accent3="accent3" accent4="accent4" accent5="accent5" accent6="accent6" hlink="hlink" folHlink="folHlink"/>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dirty="0"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54FB4BB-CB43-48C1-A713-31B5790E98C1}" type="datetimeFigureOut">
              <a:rPr lang="en-US" smtClean="0"/>
              <a:pPr/>
              <a:t>10/15/12</a:t>
            </a:fld>
            <a:endParaRPr lang="en-US" dirty="0"/>
          </a:p>
        </p:txBody>
      </p:sp>
      <p:sp>
        <p:nvSpPr>
          <p:cNvPr id="18" name="Slide Number Placeholder 17"/>
          <p:cNvSpPr>
            <a:spLocks noGrp="1"/>
          </p:cNvSpPr>
          <p:nvPr>
            <p:ph type="sldNum" sz="quarter" idx="11"/>
          </p:nvPr>
        </p:nvSpPr>
        <p:spPr>
          <a:xfrm>
            <a:off x="8129016" y="5734050"/>
            <a:ext cx="609600" cy="521208"/>
          </a:xfrm>
          <a:prstGeom prst="rect">
            <a:avLst/>
          </a:prstGeom>
        </p:spPr>
        <p:txBody>
          <a:bodyPr rtlCol="0"/>
          <a:lstStyle/>
          <a:p>
            <a:fld id="{57454E89-8D9D-4447-A417-778D1381043E}" type="slidenum">
              <a:rPr lang="en-US" smtClean="0"/>
              <a:pPr/>
              <a:t>‹#›</a:t>
            </a:fld>
            <a:endParaRPr lang="en-US" dirty="0"/>
          </a:p>
        </p:txBody>
      </p:sp>
      <p:sp>
        <p:nvSpPr>
          <p:cNvPr id="21" name="Footer Placeholder 20"/>
          <p:cNvSpPr>
            <a:spLocks noGrp="1"/>
          </p:cNvSpPr>
          <p:nvPr>
            <p:ph type="ftr" sz="quarter" idx="12"/>
          </p:nvPr>
        </p:nvSpPr>
        <p:spPr/>
        <p:txBody>
          <a:bodyPr rtlCol="0"/>
          <a:lstStyle/>
          <a:p>
            <a:endParaRPr lang="en-US" dirty="0"/>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srcRect/>
          <a:stretch>
            <a:fillRect/>
          </a:stretch>
        </a:blip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54FB4BB-CB43-48C1-A713-31B5790E98C1}" type="datetimeFigureOut">
              <a:rPr lang="en-US" smtClean="0"/>
              <a:pPr/>
              <a:t>10/15/12</a:t>
            </a:fld>
            <a:endParaRPr lang="en-US" dirty="0"/>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725" r:id="rId12"/>
  </p:sldLayoutIdLst>
  <p:transition xmlns:p14="http://schemas.microsoft.com/office/powerpoint/2010/main">
    <p:push dir="u"/>
  </p:transition>
  <p:timing>
    <p:tnLst>
      <p:par>
        <p:cTn xmlns:p14="http://schemas.microsoft.com/office/powerpoint/2010/main" id="1" dur="indefinite" restart="never" nodeType="tmRoot"/>
      </p:par>
    </p:tnLst>
  </p:timing>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image" Target="../media/image3.png"/><Relationship Id="rId5" Type="http://schemas.openxmlformats.org/officeDocument/2006/relationships/audio" Target="../media/audio1.bin"/><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3.png"/><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1066800"/>
            <a:ext cx="6172200" cy="2819400"/>
          </a:xfrm>
        </p:spPr>
        <p:txBody>
          <a:bodyPr>
            <a:noAutofit/>
          </a:bodyPr>
          <a:lstStyle/>
          <a:p>
            <a:pPr algn="ctr" fontAlgn="auto">
              <a:spcAft>
                <a:spcPts val="0"/>
              </a:spcAft>
              <a:defRPr/>
            </a:pPr>
            <a:r>
              <a:rPr lang="en-US" sz="5400" dirty="0" smtClean="0">
                <a:solidFill>
                  <a:srgbClr val="595959"/>
                </a:solidFill>
                <a:latin typeface="Arial"/>
                <a:cs typeface="Arial"/>
              </a:rPr>
              <a:t>Occupational therapy assistant</a:t>
            </a:r>
            <a:endParaRPr lang="en-US" sz="5400" dirty="0">
              <a:solidFill>
                <a:srgbClr val="595959"/>
              </a:solidFill>
              <a:latin typeface="Arial"/>
              <a:cs typeface="Arial"/>
            </a:endParaRPr>
          </a:p>
        </p:txBody>
      </p:sp>
      <p:pic>
        <p:nvPicPr>
          <p:cNvPr id="3" name="Picture 2" descr="HELP-Logo.png"/>
          <p:cNvPicPr>
            <a:picLocks noChangeAspect="1"/>
          </p:cNvPicPr>
          <p:nvPr/>
        </p:nvPicPr>
        <p:blipFill>
          <a:blip r:embed="rId4"/>
          <a:stretch>
            <a:fillRect/>
          </a:stretch>
        </p:blipFill>
        <p:spPr>
          <a:xfrm>
            <a:off x="3581400" y="304800"/>
            <a:ext cx="1828800" cy="1325880"/>
          </a:xfrm>
          <a:prstGeom prst="rect">
            <a:avLst/>
          </a:prstGeom>
        </p:spPr>
      </p:pic>
    </p:spTree>
    <p:extLst>
      <p:ext uri="{BB962C8B-B14F-4D97-AF65-F5344CB8AC3E}">
        <p14:creationId xmlns:p14="http://schemas.microsoft.com/office/powerpoint/2010/main" val="1217970766"/>
      </p:ext>
    </p:extLst>
  </p:cSld>
  <p:clrMapOvr>
    <a:masterClrMapping/>
  </p:clrMapOvr>
  <mc:AlternateContent xmlns:mc="http://schemas.openxmlformats.org/markup-compatibility/2006" xmlns:p14="http://schemas.microsoft.com/office/powerpoint/2010/main">
    <mc:Choice Requires="p14">
      <p:transition spd="slow" p14:dur="2000">
        <p14:prism isContent="1"/>
        <p:sndAc>
          <p:stSnd>
            <p:snd r:embed="rId3" name="drumroll.wav"/>
          </p:stSnd>
        </p:sndAc>
      </p:transition>
    </mc:Choice>
    <mc:Fallback xmlns:mv="urn:schemas-microsoft-com:mac:vml" xmlns="">
      <p:transition spd="slow">
        <p:fade/>
        <p:sndAc>
          <p:stSnd>
            <p:snd r:embed="rId5" name="drumroll.wav"/>
          </p:stSnd>
        </p:sndAc>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381000"/>
            <a:ext cx="8229600" cy="1143000"/>
          </a:xfrm>
        </p:spPr>
        <p:txBody>
          <a:bodyPr>
            <a:noAutofit/>
          </a:bodyPr>
          <a:lstStyle/>
          <a:p>
            <a:pPr algn="ctr"/>
            <a:r>
              <a:rPr lang="en-US" dirty="0" smtClean="0">
                <a:latin typeface="Arial"/>
                <a:cs typeface="Arial"/>
              </a:rPr>
              <a:t>Certified occupational Therapy Assistants</a:t>
            </a:r>
            <a:endParaRPr lang="en-US" dirty="0">
              <a:latin typeface="Arial"/>
              <a:cs typeface="Arial"/>
            </a:endParaRPr>
          </a:p>
        </p:txBody>
      </p:sp>
      <p:sp>
        <p:nvSpPr>
          <p:cNvPr id="7" name="Text Placeholder 6"/>
          <p:cNvSpPr>
            <a:spLocks noGrp="1"/>
          </p:cNvSpPr>
          <p:nvPr>
            <p:ph type="body" sz="half" idx="1"/>
          </p:nvPr>
        </p:nvSpPr>
        <p:spPr>
          <a:xfrm>
            <a:off x="457200" y="2438400"/>
            <a:ext cx="6858000" cy="3687763"/>
          </a:xfrm>
        </p:spPr>
        <p:txBody>
          <a:bodyPr>
            <a:normAutofit/>
          </a:bodyPr>
          <a:lstStyle/>
          <a:p>
            <a:pPr lvl="0">
              <a:buClr>
                <a:srgbClr val="70BF15"/>
              </a:buClr>
              <a:buFont typeface="Arial"/>
              <a:buChar char="•"/>
            </a:pPr>
            <a:r>
              <a:rPr lang="en-US" sz="2200" dirty="0">
                <a:solidFill>
                  <a:srgbClr val="595959"/>
                </a:solidFill>
                <a:latin typeface="Arial"/>
                <a:cs typeface="Arial"/>
              </a:rPr>
              <a:t>Work with people of all ages and ability </a:t>
            </a:r>
            <a:r>
              <a:rPr lang="en-US" sz="2200" dirty="0" smtClean="0">
                <a:solidFill>
                  <a:srgbClr val="595959"/>
                </a:solidFill>
                <a:latin typeface="Arial"/>
                <a:cs typeface="Arial"/>
              </a:rPr>
              <a:t>levels</a:t>
            </a:r>
          </a:p>
          <a:p>
            <a:pPr marL="0" lvl="0" indent="0">
              <a:buClr>
                <a:srgbClr val="70BF15"/>
              </a:buClr>
              <a:buFont typeface="Arial"/>
              <a:buChar char="•"/>
            </a:pPr>
            <a:endParaRPr lang="en-US" sz="2200" dirty="0">
              <a:solidFill>
                <a:srgbClr val="595959"/>
              </a:solidFill>
              <a:latin typeface="Arial"/>
              <a:cs typeface="Arial"/>
            </a:endParaRPr>
          </a:p>
          <a:p>
            <a:pPr lvl="0">
              <a:buClr>
                <a:srgbClr val="70BF15"/>
              </a:buClr>
              <a:buFont typeface="Arial"/>
              <a:buChar char="•"/>
            </a:pPr>
            <a:r>
              <a:rPr lang="en-US" dirty="0">
                <a:solidFill>
                  <a:srgbClr val="595959"/>
                </a:solidFill>
                <a:latin typeface="Arial"/>
                <a:cs typeface="Arial"/>
              </a:rPr>
              <a:t>Communicate with individuals, families and health care </a:t>
            </a:r>
            <a:r>
              <a:rPr lang="en-US" dirty="0" smtClean="0">
                <a:solidFill>
                  <a:srgbClr val="595959"/>
                </a:solidFill>
                <a:latin typeface="Arial"/>
                <a:cs typeface="Arial"/>
              </a:rPr>
              <a:t>providers</a:t>
            </a:r>
          </a:p>
          <a:p>
            <a:pPr marL="0" lvl="0" indent="0">
              <a:buClr>
                <a:srgbClr val="70BF15"/>
              </a:buClr>
              <a:buFont typeface="Arial"/>
              <a:buChar char="•"/>
            </a:pPr>
            <a:endParaRPr lang="en-US" dirty="0">
              <a:solidFill>
                <a:srgbClr val="595959"/>
              </a:solidFill>
              <a:latin typeface="Arial"/>
              <a:cs typeface="Arial"/>
            </a:endParaRPr>
          </a:p>
          <a:p>
            <a:pPr>
              <a:buClr>
                <a:srgbClr val="70BF15"/>
              </a:buClr>
              <a:buFont typeface="Arial"/>
              <a:buChar char="•"/>
            </a:pPr>
            <a:r>
              <a:rPr lang="en-US" dirty="0">
                <a:solidFill>
                  <a:srgbClr val="595959"/>
                </a:solidFill>
                <a:latin typeface="Arial"/>
                <a:cs typeface="Arial"/>
              </a:rPr>
              <a:t>Assist with planning and implementing treatment activities.</a:t>
            </a:r>
          </a:p>
          <a:p>
            <a:pPr>
              <a:buClr>
                <a:srgbClr val="70BF15"/>
              </a:buClr>
              <a:buFont typeface="Arial"/>
              <a:buChar char="•"/>
            </a:pPr>
            <a:endParaRPr lang="en-US" dirty="0" smtClean="0">
              <a:solidFill>
                <a:srgbClr val="595959"/>
              </a:solidFill>
              <a:latin typeface="Arial"/>
              <a:cs typeface="Arial"/>
            </a:endParaRPr>
          </a:p>
        </p:txBody>
      </p:sp>
      <p:sp>
        <p:nvSpPr>
          <p:cNvPr id="5" name="TextBox 4"/>
          <p:cNvSpPr txBox="1"/>
          <p:nvPr/>
        </p:nvSpPr>
        <p:spPr>
          <a:xfrm>
            <a:off x="533400" y="1524000"/>
            <a:ext cx="5273950" cy="553998"/>
          </a:xfrm>
          <a:prstGeom prst="rect">
            <a:avLst/>
          </a:prstGeom>
          <a:noFill/>
        </p:spPr>
        <p:txBody>
          <a:bodyPr wrap="none" rtlCol="0">
            <a:spAutoFit/>
          </a:bodyPr>
          <a:lstStyle/>
          <a:p>
            <a:r>
              <a:rPr lang="en-US" sz="3000" dirty="0" smtClean="0">
                <a:solidFill>
                  <a:srgbClr val="595959"/>
                </a:solidFill>
                <a:latin typeface="Arial"/>
                <a:cs typeface="Arial"/>
              </a:rPr>
              <a:t>Health care practitioners who:</a:t>
            </a:r>
            <a:endParaRPr lang="en-US" sz="3000" dirty="0">
              <a:solidFill>
                <a:srgbClr val="595959"/>
              </a:solidFill>
            </a:endParaRPr>
          </a:p>
        </p:txBody>
      </p:sp>
    </p:spTree>
    <p:extLst>
      <p:ext uri="{BB962C8B-B14F-4D97-AF65-F5344CB8AC3E}">
        <p14:creationId xmlns:p14="http://schemas.microsoft.com/office/powerpoint/2010/main" val="251571522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1143000"/>
          </a:xfrm>
        </p:spPr>
        <p:txBody>
          <a:bodyPr>
            <a:normAutofit/>
          </a:bodyPr>
          <a:lstStyle/>
          <a:p>
            <a:r>
              <a:rPr lang="en-US" sz="4000" dirty="0" smtClean="0">
                <a:latin typeface="Arial"/>
                <a:cs typeface="Arial"/>
              </a:rPr>
              <a:t>COTAS continued: </a:t>
            </a:r>
            <a:endParaRPr lang="en-US" sz="4000" dirty="0">
              <a:latin typeface="Arial"/>
              <a:cs typeface="Arial"/>
            </a:endParaRPr>
          </a:p>
        </p:txBody>
      </p:sp>
      <p:sp>
        <p:nvSpPr>
          <p:cNvPr id="3" name="Content Placeholder 2"/>
          <p:cNvSpPr>
            <a:spLocks noGrp="1"/>
          </p:cNvSpPr>
          <p:nvPr>
            <p:ph sz="quarter" idx="1"/>
          </p:nvPr>
        </p:nvSpPr>
        <p:spPr>
          <a:xfrm>
            <a:off x="838200" y="1600200"/>
            <a:ext cx="3657600" cy="4572000"/>
          </a:xfrm>
        </p:spPr>
        <p:txBody>
          <a:bodyPr>
            <a:normAutofit lnSpcReduction="10000"/>
          </a:bodyPr>
          <a:lstStyle/>
          <a:p>
            <a:pPr lvl="0">
              <a:buClr>
                <a:srgbClr val="70BF15"/>
              </a:buClr>
              <a:buFont typeface="Arial"/>
              <a:buChar char="•"/>
            </a:pPr>
            <a:r>
              <a:rPr lang="en-US" dirty="0">
                <a:solidFill>
                  <a:schemeClr val="tx1">
                    <a:lumMod val="65000"/>
                    <a:lumOff val="35000"/>
                  </a:schemeClr>
                </a:solidFill>
                <a:latin typeface="Arial"/>
                <a:cs typeface="Arial"/>
              </a:rPr>
              <a:t>Document progress toward the achievement of individual and community identified </a:t>
            </a:r>
            <a:r>
              <a:rPr lang="en-US" dirty="0" smtClean="0">
                <a:solidFill>
                  <a:schemeClr val="tx1">
                    <a:lumMod val="65000"/>
                    <a:lumOff val="35000"/>
                  </a:schemeClr>
                </a:solidFill>
                <a:latin typeface="Arial"/>
                <a:cs typeface="Arial"/>
              </a:rPr>
              <a:t>goals</a:t>
            </a:r>
            <a:r>
              <a:rPr lang="en-US" dirty="0">
                <a:solidFill>
                  <a:schemeClr val="tx1">
                    <a:lumMod val="65000"/>
                    <a:lumOff val="35000"/>
                  </a:schemeClr>
                </a:solidFill>
                <a:latin typeface="Arial"/>
                <a:cs typeface="Arial"/>
              </a:rPr>
              <a:t>. </a:t>
            </a:r>
            <a:endParaRPr lang="en-US" dirty="0" smtClean="0">
              <a:solidFill>
                <a:schemeClr val="tx1">
                  <a:lumMod val="65000"/>
                  <a:lumOff val="35000"/>
                </a:schemeClr>
              </a:solidFill>
              <a:latin typeface="Arial"/>
              <a:cs typeface="Arial"/>
            </a:endParaRPr>
          </a:p>
          <a:p>
            <a:pPr>
              <a:buClr>
                <a:srgbClr val="70BF15"/>
              </a:buClr>
              <a:buFont typeface="Arial"/>
              <a:buChar char="•"/>
            </a:pPr>
            <a:r>
              <a:rPr lang="en-US" dirty="0">
                <a:solidFill>
                  <a:schemeClr val="tx1">
                    <a:lumMod val="65000"/>
                    <a:lumOff val="35000"/>
                  </a:schemeClr>
                </a:solidFill>
                <a:latin typeface="Arial"/>
                <a:cs typeface="Arial"/>
              </a:rPr>
              <a:t>Assist occupational therapists in assessing individual and community occupation-related </a:t>
            </a:r>
            <a:r>
              <a:rPr lang="en-US" dirty="0" smtClean="0">
                <a:solidFill>
                  <a:schemeClr val="tx1">
                    <a:lumMod val="65000"/>
                    <a:lumOff val="35000"/>
                  </a:schemeClr>
                </a:solidFill>
                <a:latin typeface="Arial"/>
                <a:cs typeface="Arial"/>
              </a:rPr>
              <a:t>needs and developing </a:t>
            </a:r>
            <a:r>
              <a:rPr lang="en-US" dirty="0">
                <a:solidFill>
                  <a:schemeClr val="tx1">
                    <a:lumMod val="65000"/>
                    <a:lumOff val="35000"/>
                  </a:schemeClr>
                </a:solidFill>
                <a:latin typeface="Arial"/>
                <a:cs typeface="Arial"/>
              </a:rPr>
              <a:t>therapeutic intervention plans.</a:t>
            </a:r>
          </a:p>
          <a:p>
            <a:pPr lvl="0">
              <a:buClr>
                <a:srgbClr val="70BF15"/>
              </a:buClr>
              <a:buFont typeface="Arial"/>
              <a:buChar char="•"/>
            </a:pPr>
            <a:endParaRPr lang="en-US" dirty="0">
              <a:solidFill>
                <a:schemeClr val="tx1">
                  <a:lumMod val="65000"/>
                  <a:lumOff val="35000"/>
                </a:schemeClr>
              </a:solidFill>
              <a:latin typeface="Arial"/>
              <a:cs typeface="Arial"/>
            </a:endParaRPr>
          </a:p>
          <a:p>
            <a:pPr>
              <a:buClr>
                <a:srgbClr val="70BF15"/>
              </a:buClr>
              <a:buFont typeface="Arial"/>
              <a:buChar char="•"/>
            </a:pPr>
            <a:endParaRPr lang="en-US" dirty="0">
              <a:solidFill>
                <a:schemeClr val="tx1">
                  <a:lumMod val="65000"/>
                  <a:lumOff val="35000"/>
                </a:schemeClr>
              </a:solidFill>
              <a:latin typeface="Arial"/>
              <a:cs typeface="Arial"/>
            </a:endParaRPr>
          </a:p>
        </p:txBody>
      </p:sp>
      <p:sp>
        <p:nvSpPr>
          <p:cNvPr id="4" name="Content Placeholder 3"/>
          <p:cNvSpPr>
            <a:spLocks noGrp="1"/>
          </p:cNvSpPr>
          <p:nvPr>
            <p:ph sz="quarter" idx="2"/>
          </p:nvPr>
        </p:nvSpPr>
        <p:spPr>
          <a:xfrm>
            <a:off x="5105400" y="2514600"/>
            <a:ext cx="3657600" cy="3657600"/>
          </a:xfrm>
        </p:spPr>
        <p:txBody>
          <a:bodyPr>
            <a:normAutofit lnSpcReduction="10000"/>
          </a:bodyPr>
          <a:lstStyle/>
          <a:p>
            <a:pPr>
              <a:buClr>
                <a:srgbClr val="70BF15"/>
              </a:buClr>
              <a:buFont typeface="Arial"/>
              <a:buChar char="•"/>
            </a:pPr>
            <a:r>
              <a:rPr lang="en-US" dirty="0">
                <a:latin typeface="Arial"/>
                <a:cs typeface="Arial"/>
              </a:rPr>
              <a:t>Use purposeful activities, creative arts, environmental modification, adaptive equipment and technology </a:t>
            </a:r>
            <a:r>
              <a:rPr lang="en-US" dirty="0" smtClean="0">
                <a:latin typeface="Arial"/>
                <a:cs typeface="Arial"/>
              </a:rPr>
              <a:t>in </a:t>
            </a:r>
            <a:r>
              <a:rPr lang="en-US" dirty="0">
                <a:latin typeface="Arial"/>
                <a:cs typeface="Arial"/>
              </a:rPr>
              <a:t>meaningful activity. </a:t>
            </a:r>
          </a:p>
          <a:p>
            <a:pPr>
              <a:buClr>
                <a:srgbClr val="70BF15"/>
              </a:buClr>
              <a:buFont typeface="Arial"/>
              <a:buChar char="•"/>
            </a:pPr>
            <a:endParaRPr lang="en-US" dirty="0">
              <a:latin typeface="Arial"/>
              <a:cs typeface="Arial"/>
            </a:endParaRPr>
          </a:p>
        </p:txBody>
      </p:sp>
    </p:spTree>
    <p:extLst>
      <p:ext uri="{BB962C8B-B14F-4D97-AF65-F5344CB8AC3E}">
        <p14:creationId xmlns:p14="http://schemas.microsoft.com/office/powerpoint/2010/main" val="418593625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ELP-Logo.png"/>
          <p:cNvPicPr>
            <a:picLocks noChangeAspect="1"/>
          </p:cNvPicPr>
          <p:nvPr/>
        </p:nvPicPr>
        <p:blipFill>
          <a:blip r:embed="rId2"/>
          <a:stretch>
            <a:fillRect/>
          </a:stretch>
        </p:blipFill>
        <p:spPr>
          <a:xfrm>
            <a:off x="3581400" y="304800"/>
            <a:ext cx="1828800" cy="1325880"/>
          </a:xfrm>
          <a:prstGeom prst="rect">
            <a:avLst/>
          </a:prstGeom>
        </p:spPr>
      </p:pic>
      <p:sp>
        <p:nvSpPr>
          <p:cNvPr id="6" name="Rectangle 5"/>
          <p:cNvSpPr>
            <a:spLocks noGrp="1" noChangeArrowheads="1"/>
          </p:cNvSpPr>
          <p:nvPr>
            <p:ph type="title"/>
          </p:nvPr>
        </p:nvSpPr>
        <p:spPr>
          <a:xfrm>
            <a:off x="762000" y="2286000"/>
            <a:ext cx="7696200" cy="1143000"/>
          </a:xfrm>
        </p:spPr>
        <p:txBody>
          <a:bodyPr>
            <a:noAutofit/>
          </a:bodyPr>
          <a:lstStyle/>
          <a:p>
            <a:pPr algn="ctr">
              <a:lnSpc>
                <a:spcPts val="2560"/>
              </a:lnSpc>
              <a:spcBef>
                <a:spcPts val="600"/>
              </a:spcBef>
            </a:pPr>
            <a:r>
              <a:rPr lang="en-US" sz="2800" b="1" dirty="0" smtClean="0">
                <a:solidFill>
                  <a:srgbClr val="404040"/>
                </a:solidFill>
                <a:latin typeface="Arial"/>
                <a:cs typeface="Arial"/>
              </a:rPr>
              <a:t>Central Community College Service Area</a:t>
            </a:r>
            <a:br>
              <a:rPr lang="en-US" sz="2800" b="1" dirty="0" smtClean="0">
                <a:solidFill>
                  <a:srgbClr val="404040"/>
                </a:solidFill>
                <a:latin typeface="Arial"/>
                <a:cs typeface="Arial"/>
              </a:rPr>
            </a:br>
            <a:r>
              <a:rPr lang="en-US" sz="1600" cap="none" dirty="0" smtClean="0">
                <a:solidFill>
                  <a:srgbClr val="404040"/>
                </a:solidFill>
                <a:latin typeface="Arial"/>
                <a:cs typeface="Arial"/>
              </a:rPr>
              <a:t>CCC has main campuses in Columbus, Grand Island and Hastings, and learning centers in Holdrege, Kearney and Lexington. It serves a 25-county area that spans 14,000 square miles and a population of over 300,000 in central Nebraska.</a:t>
            </a:r>
          </a:p>
        </p:txBody>
      </p:sp>
      <p:sp>
        <p:nvSpPr>
          <p:cNvPr id="7" name="Rectangle 5"/>
          <p:cNvSpPr txBox="1">
            <a:spLocks noChangeArrowheads="1"/>
          </p:cNvSpPr>
          <p:nvPr/>
        </p:nvSpPr>
        <p:spPr>
          <a:xfrm>
            <a:off x="838200" y="3733800"/>
            <a:ext cx="7696200" cy="2133600"/>
          </a:xfrm>
          <a:prstGeom prst="rect">
            <a:avLst/>
          </a:prstGeom>
        </p:spPr>
        <p:txBody>
          <a:bodyPr vert="horz" anchor="b">
            <a:noAutofit/>
          </a:bodyPr>
          <a:lstStyle/>
          <a:p>
            <a:pPr marL="0" marR="0" lvl="0" indent="0" algn="ctr" defTabSz="914400" rtl="0" eaLnBrk="1" fontAlgn="auto" latinLnBrk="0" hangingPunct="1">
              <a:lnSpc>
                <a:spcPts val="2960"/>
              </a:lnSpc>
              <a:spcBef>
                <a:spcPts val="600"/>
              </a:spcBef>
              <a:spcAft>
                <a:spcPts val="0"/>
              </a:spcAft>
              <a:buClrTx/>
              <a:buSzTx/>
              <a:buFontTx/>
              <a:buNone/>
              <a:tabLst/>
              <a:defRPr/>
            </a:pPr>
            <a:endParaRPr kumimoji="0" lang="en-US" sz="1600" b="0" i="0" u="none" strike="noStrike" kern="1200" cap="none" spc="0" normalizeH="0" baseline="0" noProof="0" dirty="0" smtClean="0">
              <a:ln>
                <a:noFill/>
              </a:ln>
              <a:solidFill>
                <a:srgbClr val="404040"/>
              </a:solidFill>
              <a:effectLst/>
              <a:uLnTx/>
              <a:uFillTx/>
              <a:latin typeface="Arial"/>
              <a:ea typeface="+mj-ea"/>
              <a:cs typeface="Arial"/>
            </a:endParaRPr>
          </a:p>
        </p:txBody>
      </p:sp>
      <p:sp>
        <p:nvSpPr>
          <p:cNvPr id="9" name="TextBox 8"/>
          <p:cNvSpPr txBox="1"/>
          <p:nvPr/>
        </p:nvSpPr>
        <p:spPr>
          <a:xfrm>
            <a:off x="1739473" y="3733800"/>
            <a:ext cx="5628464" cy="984885"/>
          </a:xfrm>
          <a:prstGeom prst="rect">
            <a:avLst/>
          </a:prstGeom>
          <a:noFill/>
        </p:spPr>
        <p:txBody>
          <a:bodyPr wrap="none" rtlCol="0">
            <a:spAutoFit/>
          </a:bodyPr>
          <a:lstStyle/>
          <a:p>
            <a:pPr algn="ctr">
              <a:lnSpc>
                <a:spcPct val="150000"/>
              </a:lnSpc>
              <a:spcAft>
                <a:spcPts val="600"/>
              </a:spcAft>
            </a:pPr>
            <a:r>
              <a:rPr lang="en-US" sz="1600" i="1" dirty="0" smtClean="0">
                <a:solidFill>
                  <a:schemeClr val="bg1">
                    <a:lumMod val="50000"/>
                  </a:schemeClr>
                </a:solidFill>
                <a:latin typeface="Arial"/>
                <a:cs typeface="Arial"/>
              </a:rPr>
              <a:t>For more info contact: </a:t>
            </a:r>
            <a:r>
              <a:rPr lang="en-US" sz="2400" dirty="0" smtClean="0">
                <a:solidFill>
                  <a:srgbClr val="595959"/>
                </a:solidFill>
                <a:latin typeface="Arial"/>
                <a:cs typeface="Arial"/>
              </a:rPr>
              <a:t/>
            </a:r>
            <a:br>
              <a:rPr lang="en-US" sz="2400" dirty="0" smtClean="0">
                <a:solidFill>
                  <a:srgbClr val="595959"/>
                </a:solidFill>
                <a:latin typeface="Arial"/>
                <a:cs typeface="Arial"/>
              </a:rPr>
            </a:br>
            <a:r>
              <a:rPr lang="en-US" sz="2400" b="1" smtClean="0">
                <a:solidFill>
                  <a:srgbClr val="595959"/>
                </a:solidFill>
                <a:latin typeface="Arial"/>
                <a:cs typeface="Arial"/>
              </a:rPr>
              <a:t>Community Liaison </a:t>
            </a:r>
            <a:r>
              <a:rPr lang="en-US" sz="2400" dirty="0" smtClean="0">
                <a:solidFill>
                  <a:srgbClr val="595959"/>
                </a:solidFill>
                <a:latin typeface="Arial"/>
                <a:cs typeface="Arial"/>
              </a:rPr>
              <a:t>@</a:t>
            </a:r>
            <a:r>
              <a:rPr lang="en-US" sz="2400" b="1" dirty="0" smtClean="0">
                <a:solidFill>
                  <a:srgbClr val="595959"/>
                </a:solidFill>
                <a:latin typeface="Arial"/>
                <a:cs typeface="Arial"/>
              </a:rPr>
              <a:t> </a:t>
            </a:r>
            <a:r>
              <a:rPr lang="en-US" sz="2400" b="1" dirty="0" smtClean="0">
                <a:solidFill>
                  <a:srgbClr val="75B436"/>
                </a:solidFill>
                <a:latin typeface="Arial"/>
                <a:cs typeface="Arial"/>
              </a:rPr>
              <a:t>(308) 398-7951</a:t>
            </a:r>
            <a:endParaRPr lang="en-US" sz="2400" b="1" dirty="0">
              <a:solidFill>
                <a:srgbClr val="75B436"/>
              </a:solidFill>
              <a:latin typeface="Arial"/>
              <a:cs typeface="Arial"/>
            </a:endParaRPr>
          </a:p>
        </p:txBody>
      </p:sp>
      <p:pic>
        <p:nvPicPr>
          <p:cNvPr id="11" name="Picture 10"/>
          <p:cNvPicPr>
            <a:picLocks noChangeAspect="1"/>
          </p:cNvPicPr>
          <p:nvPr/>
        </p:nvPicPr>
        <p:blipFill>
          <a:blip r:embed="rId3"/>
          <a:stretch>
            <a:fillRect/>
          </a:stretch>
        </p:blipFill>
        <p:spPr>
          <a:xfrm>
            <a:off x="1600200" y="5334000"/>
            <a:ext cx="5943600" cy="1244600"/>
          </a:xfrm>
          <a:prstGeom prst="rect">
            <a:avLst/>
          </a:prstGeom>
        </p:spPr>
      </p:pic>
    </p:spTree>
  </p:cSld>
  <p:clrMapOvr>
    <a:masterClrMapping/>
  </p:clrMapOvr>
  <p:transition xmlns:p14="http://schemas.microsoft.com/office/powerpoint/2010/main">
    <p:push dir="u"/>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142C46DEFB5664B9AA247BE7112944E" ma:contentTypeVersion="0" ma:contentTypeDescription="Create a new document." ma:contentTypeScope="" ma:versionID="b6945dabbfe4d831400e3a53dcd85ead">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D8BBF35F-FEA1-4E9F-A297-A685577DB9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78EE08F0-E952-40EF-AEBB-F0CA7E71C814}">
  <ds:schemaRefs>
    <ds:schemaRef ds:uri="http://schemas.microsoft.com/sharepoint/v3/contenttype/forms"/>
  </ds:schemaRefs>
</ds:datastoreItem>
</file>

<file path=customXml/itemProps3.xml><?xml version="1.0" encoding="utf-8"?>
<ds:datastoreItem xmlns:ds="http://schemas.openxmlformats.org/officeDocument/2006/customXml" ds:itemID="{096140CE-D01F-4A38-B342-5ADB246D365D}">
  <ds:schemaRefs>
    <ds:schemaRef ds:uri="http://purl.org/dc/elements/1.1/"/>
    <ds:schemaRef ds:uri="http://schemas.openxmlformats.org/package/2006/metadata/core-properties"/>
    <ds:schemaRef ds:uri="http://purl.org/dc/dcmitype/"/>
    <ds:schemaRef ds:uri="http://purl.org/dc/terms/"/>
    <ds:schemaRef ds:uri="http://schemas.microsoft.com/office/2006/metadata/properties"/>
    <ds:schemaRef ds:uri="http://www.w3.org/XML/1998/namespace"/>
    <ds:schemaRef ds:uri="http://schemas.microsoft.com/office/2006/documentManagement/types"/>
  </ds:schemaRefs>
</ds:datastoreItem>
</file>

<file path=docProps/app.xml><?xml version="1.0" encoding="utf-8"?>
<Properties xmlns="http://schemas.openxmlformats.org/officeDocument/2006/extended-properties" xmlns:vt="http://schemas.openxmlformats.org/officeDocument/2006/docPropsVTypes">
  <Template>Oriel</Template>
  <TotalTime>1909</TotalTime>
  <Words>279</Words>
  <Application>Microsoft Macintosh PowerPoint</Application>
  <PresentationFormat>On-screen Show (4:3)</PresentationFormat>
  <Paragraphs>20</Paragraphs>
  <Slides>4</Slides>
  <Notes>3</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Oriel</vt:lpstr>
      <vt:lpstr>Occupational therapy assistant</vt:lpstr>
      <vt:lpstr>Certified occupational Therapy Assistants</vt:lpstr>
      <vt:lpstr>COTAS continued: </vt:lpstr>
      <vt:lpstr>Central Community College Service Area CCC has main campuses in Columbus, Grand Island and Hastings, and learning centers in Holdrege, Kearney and Lexington. It serves a 25-county area that spans 14,000 square miles and a population of over 300,000 in central Nebraska.</vt:lpstr>
    </vt:vector>
  </TitlesOfParts>
  <Company>Central Community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Therapeutic Services</dc:title>
  <dc:creator>CCC</dc:creator>
  <cp:lastModifiedBy>Matthew</cp:lastModifiedBy>
  <cp:revision>284</cp:revision>
  <cp:lastPrinted>2011-10-12T13:30:15Z</cp:lastPrinted>
  <dcterms:created xsi:type="dcterms:W3CDTF">2012-09-24T20:59:07Z</dcterms:created>
  <dcterms:modified xsi:type="dcterms:W3CDTF">2012-10-15T18:50:27Z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0x0101000142C46DEFB5664B9AA247BE7112944E</vt:lpwstr>
  </property>
</Properties>
</file>